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7.xml"/><Relationship Id="rId44" Type="http://schemas.openxmlformats.org/officeDocument/2006/relationships/font" Target="fonts/Roboto-boldItalic.fntdata"/><Relationship Id="rId21" Type="http://schemas.openxmlformats.org/officeDocument/2006/relationships/slide" Target="slides/slide16.xml"/><Relationship Id="rId43" Type="http://schemas.openxmlformats.org/officeDocument/2006/relationships/font" Target="fonts/Robo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ac972719b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ac972719b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ac869679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ac869679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ac972719b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ac972719b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ac972719b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ac972719b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ac8696797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ac8696797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ac972719b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ac972719b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ac972719b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ac972719b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ac9d7acbb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ac9d7acbb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abb98665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abb98665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ac9d7acbb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ac9d7acbb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aac67767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aac67767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ac9d7acbb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ac9d7acbb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ac9d7acbb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ac9d7acbb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ace10911d9_3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ace10911d9_3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3ace10911d9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3ace10911d9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ace10911d9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ace10911d9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abb98665f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abb98665f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ace10911d9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ace10911d9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abb98665f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abb98665f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ac8696797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ac8696797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a3def868d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a3def868d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ac869679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ac869679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abb98665f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abb98665f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ace10911d9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ace10911d9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ace10911d9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ace10911d9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ace10911d9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ace10911d9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ace10911d9_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ace10911d9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ace10911d9_3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ace10911d9_3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3ac8696797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3ac8696797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ac8696797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ac8696797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ac86967970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ac86967970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ac86967970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ac86967970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ac8696797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ac8696797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ace10911d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ace10911d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 name="Shape 53"/>
        <p:cNvGrpSpPr/>
        <p:nvPr/>
      </p:nvGrpSpPr>
      <p:grpSpPr>
        <a:xfrm>
          <a:off x="0" y="0"/>
          <a:ext cx="0" cy="0"/>
          <a:chOff x="0" y="0"/>
          <a:chExt cx="0" cy="0"/>
        </a:xfrm>
      </p:grpSpPr>
      <p:sp>
        <p:nvSpPr>
          <p:cNvPr id="54" name="Google Shape;54;p1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000000"/>
                </a:solidFill>
              </a:rPr>
              <a:t>MIPS SIM</a:t>
            </a:r>
            <a:endParaRPr>
              <a:solidFill>
                <a:srgbClr val="000000"/>
              </a:solidFill>
            </a:endParaRPr>
          </a:p>
        </p:txBody>
      </p:sp>
      <p:sp>
        <p:nvSpPr>
          <p:cNvPr id="55" name="Google Shape;55;p13"/>
          <p:cNvSpPr txBox="1"/>
          <p:nvPr>
            <p:ph idx="1" type="subTitle"/>
          </p:nvPr>
        </p:nvSpPr>
        <p:spPr>
          <a:xfrm>
            <a:off x="50550" y="2841475"/>
            <a:ext cx="4045200" cy="1235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Daniel Kuchar,  Joshua Egwaikhide, Logan Magaha, and Aarush Nepali</a:t>
            </a:r>
            <a:endParaRPr/>
          </a:p>
        </p:txBody>
      </p:sp>
      <p:sp>
        <p:nvSpPr>
          <p:cNvPr id="56" name="Google Shape;56;p1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57" name="Google Shape;57;p13"/>
          <p:cNvPicPr preferRelativeResize="0"/>
          <p:nvPr/>
        </p:nvPicPr>
        <p:blipFill>
          <a:blip r:embed="rId3">
            <a:alphaModFix/>
          </a:blip>
          <a:stretch>
            <a:fillRect/>
          </a:stretch>
        </p:blipFill>
        <p:spPr>
          <a:xfrm>
            <a:off x="4235350" y="660200"/>
            <a:ext cx="4874951" cy="3758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19" name="Shape 119"/>
        <p:cNvGrpSpPr/>
        <p:nvPr/>
      </p:nvGrpSpPr>
      <p:grpSpPr>
        <a:xfrm>
          <a:off x="0" y="0"/>
          <a:ext cx="0" cy="0"/>
          <a:chOff x="0" y="0"/>
          <a:chExt cx="0" cy="0"/>
        </a:xfrm>
      </p:grpSpPr>
      <p:sp>
        <p:nvSpPr>
          <p:cNvPr id="120" name="Google Shape;120;p22"/>
          <p:cNvSpPr txBox="1"/>
          <p:nvPr>
            <p:ph type="title"/>
          </p:nvPr>
        </p:nvSpPr>
        <p:spPr>
          <a:xfrm>
            <a:off x="83625"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Register File</a:t>
            </a:r>
            <a:endParaRPr>
              <a:solidFill>
                <a:schemeClr val="lt1"/>
              </a:solidFill>
            </a:endParaRPr>
          </a:p>
        </p:txBody>
      </p:sp>
      <p:pic>
        <p:nvPicPr>
          <p:cNvPr id="121" name="Google Shape;121;p22"/>
          <p:cNvPicPr preferRelativeResize="0"/>
          <p:nvPr/>
        </p:nvPicPr>
        <p:blipFill>
          <a:blip r:embed="rId3">
            <a:alphaModFix/>
          </a:blip>
          <a:stretch>
            <a:fillRect/>
          </a:stretch>
        </p:blipFill>
        <p:spPr>
          <a:xfrm>
            <a:off x="633229" y="2415025"/>
            <a:ext cx="7877547" cy="2293000"/>
          </a:xfrm>
          <a:prstGeom prst="rect">
            <a:avLst/>
          </a:prstGeom>
          <a:noFill/>
          <a:ln>
            <a:noFill/>
          </a:ln>
        </p:spPr>
      </p:pic>
      <p:pic>
        <p:nvPicPr>
          <p:cNvPr id="122" name="Google Shape;122;p22"/>
          <p:cNvPicPr preferRelativeResize="0"/>
          <p:nvPr/>
        </p:nvPicPr>
        <p:blipFill>
          <a:blip r:embed="rId4">
            <a:alphaModFix/>
          </a:blip>
          <a:stretch>
            <a:fillRect/>
          </a:stretch>
        </p:blipFill>
        <p:spPr>
          <a:xfrm>
            <a:off x="1219725" y="679475"/>
            <a:ext cx="6248400" cy="1628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path path="circle">
            <a:fillToRect b="50%" l="50%" r="50%" t="50%"/>
          </a:path>
          <a:tileRect/>
        </a:gradFill>
      </p:bgPr>
    </p:bg>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1084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ALU </a:t>
            </a:r>
            <a:endParaRPr>
              <a:solidFill>
                <a:schemeClr val="lt1"/>
              </a:solidFill>
            </a:endParaRPr>
          </a:p>
        </p:txBody>
      </p:sp>
      <p:pic>
        <p:nvPicPr>
          <p:cNvPr id="128" name="Google Shape;128;p23"/>
          <p:cNvPicPr preferRelativeResize="0"/>
          <p:nvPr/>
        </p:nvPicPr>
        <p:blipFill>
          <a:blip r:embed="rId3">
            <a:alphaModFix/>
          </a:blip>
          <a:stretch>
            <a:fillRect/>
          </a:stretch>
        </p:blipFill>
        <p:spPr>
          <a:xfrm>
            <a:off x="2664462" y="681175"/>
            <a:ext cx="3815075" cy="4241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path path="circle">
            <a:fillToRect b="50%" l="50%" r="50%" t="50%"/>
          </a:path>
          <a:tileRect/>
        </a:gradFill>
      </p:bgPr>
    </p:bg>
    <p:spTree>
      <p:nvGrpSpPr>
        <p:cNvPr id="132" name="Shape 132"/>
        <p:cNvGrpSpPr/>
        <p:nvPr/>
      </p:nvGrpSpPr>
      <p:grpSpPr>
        <a:xfrm>
          <a:off x="0" y="0"/>
          <a:ext cx="0" cy="0"/>
          <a:chOff x="0" y="0"/>
          <a:chExt cx="0" cy="0"/>
        </a:xfrm>
      </p:grpSpPr>
      <p:sp>
        <p:nvSpPr>
          <p:cNvPr id="133" name="Google Shape;133;p24"/>
          <p:cNvSpPr txBox="1"/>
          <p:nvPr>
            <p:ph type="title"/>
          </p:nvPr>
        </p:nvSpPr>
        <p:spPr>
          <a:xfrm>
            <a:off x="311700" y="1084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ALU </a:t>
            </a:r>
            <a:endParaRPr>
              <a:solidFill>
                <a:schemeClr val="lt1"/>
              </a:solidFill>
            </a:endParaRPr>
          </a:p>
        </p:txBody>
      </p:sp>
      <p:pic>
        <p:nvPicPr>
          <p:cNvPr id="134" name="Google Shape;134;p24"/>
          <p:cNvPicPr preferRelativeResize="0"/>
          <p:nvPr/>
        </p:nvPicPr>
        <p:blipFill>
          <a:blip r:embed="rId3">
            <a:alphaModFix/>
          </a:blip>
          <a:stretch>
            <a:fillRect/>
          </a:stretch>
        </p:blipFill>
        <p:spPr>
          <a:xfrm>
            <a:off x="1216400" y="681175"/>
            <a:ext cx="6711211" cy="4157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path path="circle">
            <a:fillToRect b="50%" l="50%" r="50%" t="50%"/>
          </a:path>
          <a:tileRect/>
        </a:gradFill>
      </p:bgPr>
    </p:bg>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1084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ALU </a:t>
            </a:r>
            <a:endParaRPr>
              <a:solidFill>
                <a:schemeClr val="lt1"/>
              </a:solidFill>
            </a:endParaRPr>
          </a:p>
        </p:txBody>
      </p:sp>
      <p:pic>
        <p:nvPicPr>
          <p:cNvPr id="140" name="Google Shape;140;p25"/>
          <p:cNvPicPr preferRelativeResize="0"/>
          <p:nvPr/>
        </p:nvPicPr>
        <p:blipFill>
          <a:blip r:embed="rId3">
            <a:alphaModFix/>
          </a:blip>
          <a:stretch>
            <a:fillRect/>
          </a:stretch>
        </p:blipFill>
        <p:spPr>
          <a:xfrm>
            <a:off x="1206763" y="616900"/>
            <a:ext cx="6730484" cy="4157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path path="circle">
            <a:fillToRect b="50%" l="50%" r="50%" t="50%"/>
          </a:path>
          <a:tileRect/>
        </a:gradFill>
      </p:bgPr>
    </p:bg>
    <p:spTree>
      <p:nvGrpSpPr>
        <p:cNvPr id="144" name="Shape 144"/>
        <p:cNvGrpSpPr/>
        <p:nvPr/>
      </p:nvGrpSpPr>
      <p:grpSpPr>
        <a:xfrm>
          <a:off x="0" y="0"/>
          <a:ext cx="0" cy="0"/>
          <a:chOff x="0" y="0"/>
          <a:chExt cx="0" cy="0"/>
        </a:xfrm>
      </p:grpSpPr>
      <p:sp>
        <p:nvSpPr>
          <p:cNvPr id="145" name="Google Shape;145;p26"/>
          <p:cNvSpPr txBox="1"/>
          <p:nvPr>
            <p:ph type="title"/>
          </p:nvPr>
        </p:nvSpPr>
        <p:spPr>
          <a:xfrm>
            <a:off x="368725" y="1028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Memory</a:t>
            </a:r>
            <a:endParaRPr>
              <a:solidFill>
                <a:schemeClr val="lt1"/>
              </a:solidFill>
            </a:endParaRPr>
          </a:p>
        </p:txBody>
      </p:sp>
      <p:pic>
        <p:nvPicPr>
          <p:cNvPr id="146" name="Google Shape;146;p26"/>
          <p:cNvPicPr preferRelativeResize="0"/>
          <p:nvPr/>
        </p:nvPicPr>
        <p:blipFill>
          <a:blip r:embed="rId3">
            <a:alphaModFix/>
          </a:blip>
          <a:stretch>
            <a:fillRect/>
          </a:stretch>
        </p:blipFill>
        <p:spPr>
          <a:xfrm>
            <a:off x="909813" y="780075"/>
            <a:ext cx="7324374" cy="3944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path path="circle">
            <a:fillToRect b="50%" l="50%" r="50%" t="50%"/>
          </a:path>
          <a:tileRect/>
        </a:gradFill>
      </p:bgPr>
    </p:bg>
    <p:spTree>
      <p:nvGrpSpPr>
        <p:cNvPr id="150" name="Shape 150"/>
        <p:cNvGrpSpPr/>
        <p:nvPr/>
      </p:nvGrpSpPr>
      <p:grpSpPr>
        <a:xfrm>
          <a:off x="0" y="0"/>
          <a:ext cx="0" cy="0"/>
          <a:chOff x="0" y="0"/>
          <a:chExt cx="0" cy="0"/>
        </a:xfrm>
      </p:grpSpPr>
      <p:sp>
        <p:nvSpPr>
          <p:cNvPr id="151" name="Google Shape;151;p27"/>
          <p:cNvSpPr txBox="1"/>
          <p:nvPr>
            <p:ph type="title"/>
          </p:nvPr>
        </p:nvSpPr>
        <p:spPr>
          <a:xfrm>
            <a:off x="368725" y="1028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Memory</a:t>
            </a:r>
            <a:endParaRPr>
              <a:solidFill>
                <a:schemeClr val="lt1"/>
              </a:solidFill>
            </a:endParaRPr>
          </a:p>
        </p:txBody>
      </p:sp>
      <p:pic>
        <p:nvPicPr>
          <p:cNvPr id="152" name="Google Shape;152;p27"/>
          <p:cNvPicPr preferRelativeResize="0"/>
          <p:nvPr/>
        </p:nvPicPr>
        <p:blipFill>
          <a:blip r:embed="rId3">
            <a:alphaModFix/>
          </a:blip>
          <a:stretch>
            <a:fillRect/>
          </a:stretch>
        </p:blipFill>
        <p:spPr>
          <a:xfrm>
            <a:off x="1619125" y="839400"/>
            <a:ext cx="6019800" cy="3924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path path="circle">
            <a:fillToRect b="50%" l="50%" r="50%" t="50%"/>
          </a:path>
          <a:tileRect/>
        </a:gradFill>
      </p:bgPr>
    </p:bg>
    <p:spTree>
      <p:nvGrpSpPr>
        <p:cNvPr id="156" name="Shape 156"/>
        <p:cNvGrpSpPr/>
        <p:nvPr/>
      </p:nvGrpSpPr>
      <p:grpSpPr>
        <a:xfrm>
          <a:off x="0" y="0"/>
          <a:ext cx="0" cy="0"/>
          <a:chOff x="0" y="0"/>
          <a:chExt cx="0" cy="0"/>
        </a:xfrm>
      </p:grpSpPr>
      <p:sp>
        <p:nvSpPr>
          <p:cNvPr id="157" name="Google Shape;157;p28"/>
          <p:cNvSpPr txBox="1"/>
          <p:nvPr>
            <p:ph type="title"/>
          </p:nvPr>
        </p:nvSpPr>
        <p:spPr>
          <a:xfrm>
            <a:off x="368725" y="1028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Memory</a:t>
            </a:r>
            <a:endParaRPr>
              <a:solidFill>
                <a:schemeClr val="lt1"/>
              </a:solidFill>
            </a:endParaRPr>
          </a:p>
        </p:txBody>
      </p:sp>
      <p:pic>
        <p:nvPicPr>
          <p:cNvPr id="158" name="Google Shape;158;p28"/>
          <p:cNvPicPr preferRelativeResize="0"/>
          <p:nvPr/>
        </p:nvPicPr>
        <p:blipFill>
          <a:blip r:embed="rId3">
            <a:alphaModFix/>
          </a:blip>
          <a:stretch>
            <a:fillRect/>
          </a:stretch>
        </p:blipFill>
        <p:spPr>
          <a:xfrm>
            <a:off x="1373913" y="2373050"/>
            <a:ext cx="6510224" cy="2713975"/>
          </a:xfrm>
          <a:prstGeom prst="rect">
            <a:avLst/>
          </a:prstGeom>
          <a:noFill/>
          <a:ln>
            <a:noFill/>
          </a:ln>
        </p:spPr>
      </p:pic>
      <p:pic>
        <p:nvPicPr>
          <p:cNvPr id="159" name="Google Shape;159;p28"/>
          <p:cNvPicPr preferRelativeResize="0"/>
          <p:nvPr/>
        </p:nvPicPr>
        <p:blipFill>
          <a:blip r:embed="rId4">
            <a:alphaModFix/>
          </a:blip>
          <a:stretch>
            <a:fillRect/>
          </a:stretch>
        </p:blipFill>
        <p:spPr>
          <a:xfrm>
            <a:off x="2008575" y="675575"/>
            <a:ext cx="5240900" cy="1585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63" name="Shape 163"/>
        <p:cNvGrpSpPr/>
        <p:nvPr/>
      </p:nvGrpSpPr>
      <p:grpSpPr>
        <a:xfrm>
          <a:off x="0" y="0"/>
          <a:ext cx="0" cy="0"/>
          <a:chOff x="0" y="0"/>
          <a:chExt cx="0" cy="0"/>
        </a:xfrm>
      </p:grpSpPr>
      <p:sp>
        <p:nvSpPr>
          <p:cNvPr id="164" name="Google Shape;164;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5" name="Google Shape;165;p29" title="Screenshot 2025-12-02 at 4.48.21 PM.png"/>
          <p:cNvPicPr preferRelativeResize="0"/>
          <p:nvPr/>
        </p:nvPicPr>
        <p:blipFill>
          <a:blip r:embed="rId3">
            <a:alphaModFix/>
          </a:blip>
          <a:stretch>
            <a:fillRect/>
          </a:stretch>
        </p:blipFill>
        <p:spPr>
          <a:xfrm>
            <a:off x="2491050" y="88988"/>
            <a:ext cx="5036101" cy="4965523"/>
          </a:xfrm>
          <a:prstGeom prst="rect">
            <a:avLst/>
          </a:prstGeom>
          <a:noFill/>
          <a:ln>
            <a:noFill/>
          </a:ln>
        </p:spPr>
      </p:pic>
      <p:sp>
        <p:nvSpPr>
          <p:cNvPr id="166" name="Google Shape;166;p29"/>
          <p:cNvSpPr txBox="1"/>
          <p:nvPr>
            <p:ph type="title"/>
          </p:nvPr>
        </p:nvSpPr>
        <p:spPr>
          <a:xfrm>
            <a:off x="-2925850" y="3625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Parser</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path path="circle">
            <a:fillToRect b="50%" l="50%" r="50%" t="50%"/>
          </a:path>
          <a:tileRect/>
        </a:gradFill>
      </p:bgPr>
    </p:bg>
    <p:spTree>
      <p:nvGrpSpPr>
        <p:cNvPr id="170" name="Shape 170"/>
        <p:cNvGrpSpPr/>
        <p:nvPr/>
      </p:nvGrpSpPr>
      <p:grpSpPr>
        <a:xfrm>
          <a:off x="0" y="0"/>
          <a:ext cx="0" cy="0"/>
          <a:chOff x="0" y="0"/>
          <a:chExt cx="0" cy="0"/>
        </a:xfrm>
      </p:grpSpPr>
      <p:pic>
        <p:nvPicPr>
          <p:cNvPr id="171" name="Google Shape;171;p30" title="Screenshot 2025-12-02 at 4.47.50 PM.png"/>
          <p:cNvPicPr preferRelativeResize="0"/>
          <p:nvPr/>
        </p:nvPicPr>
        <p:blipFill rotWithShape="1">
          <a:blip r:embed="rId3">
            <a:alphaModFix/>
          </a:blip>
          <a:srcRect b="0" l="0" r="0" t="23100"/>
          <a:stretch/>
        </p:blipFill>
        <p:spPr>
          <a:xfrm>
            <a:off x="1271825" y="461413"/>
            <a:ext cx="6600352" cy="42206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75" name="Shape 175"/>
        <p:cNvGrpSpPr/>
        <p:nvPr/>
      </p:nvGrpSpPr>
      <p:grpSpPr>
        <a:xfrm>
          <a:off x="0" y="0"/>
          <a:ext cx="0" cy="0"/>
          <a:chOff x="0" y="0"/>
          <a:chExt cx="0" cy="0"/>
        </a:xfrm>
      </p:grpSpPr>
      <p:sp>
        <p:nvSpPr>
          <p:cNvPr id="176" name="Google Shape;176;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31" title="Screenshot 2025-12-02 at 4.48.47 PM.png"/>
          <p:cNvPicPr preferRelativeResize="0"/>
          <p:nvPr/>
        </p:nvPicPr>
        <p:blipFill>
          <a:blip r:embed="rId3">
            <a:alphaModFix/>
          </a:blip>
          <a:stretch>
            <a:fillRect/>
          </a:stretch>
        </p:blipFill>
        <p:spPr>
          <a:xfrm>
            <a:off x="2241050" y="188875"/>
            <a:ext cx="4661900" cy="2741642"/>
          </a:xfrm>
          <a:prstGeom prst="rect">
            <a:avLst/>
          </a:prstGeom>
          <a:noFill/>
          <a:ln>
            <a:noFill/>
          </a:ln>
        </p:spPr>
      </p:pic>
      <p:pic>
        <p:nvPicPr>
          <p:cNvPr id="178" name="Google Shape;178;p31" title="Screenshot 2025-12-02 at 4.49.13 PM.png"/>
          <p:cNvPicPr preferRelativeResize="0"/>
          <p:nvPr/>
        </p:nvPicPr>
        <p:blipFill>
          <a:blip r:embed="rId4">
            <a:alphaModFix/>
          </a:blip>
          <a:stretch>
            <a:fillRect/>
          </a:stretch>
        </p:blipFill>
        <p:spPr>
          <a:xfrm>
            <a:off x="2093400" y="2930526"/>
            <a:ext cx="4957201" cy="21015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What is MIPS?</a:t>
            </a:r>
            <a:endParaRPr>
              <a:solidFill>
                <a:schemeClr val="lt1"/>
              </a:solidFill>
            </a:endParaRPr>
          </a:p>
        </p:txBody>
      </p:sp>
      <p:sp>
        <p:nvSpPr>
          <p:cNvPr id="63" name="Google Shape;63;p14"/>
          <p:cNvSpPr txBox="1"/>
          <p:nvPr>
            <p:ph idx="1" type="body"/>
          </p:nvPr>
        </p:nvSpPr>
        <p:spPr>
          <a:xfrm>
            <a:off x="0" y="11293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solidFill>
                  <a:schemeClr val="lt1"/>
                </a:solidFill>
                <a:latin typeface="Roboto"/>
                <a:ea typeface="Roboto"/>
                <a:cs typeface="Roboto"/>
                <a:sym typeface="Roboto"/>
              </a:rPr>
              <a:t>The MIPS 32‑bit instruction set architecture (ISA) is a reduced instruction set computer (RISC) design in which all general-purpose registers, data paths, and instructions are 32 bits wide, and every instruction has a fixed length of 32 bits.</a:t>
            </a:r>
            <a:endParaRPr>
              <a:solidFill>
                <a:schemeClr val="lt1"/>
              </a:solidFill>
            </a:endParaRPr>
          </a:p>
        </p:txBody>
      </p:sp>
      <p:pic>
        <p:nvPicPr>
          <p:cNvPr descr="Processor solid icon. Chip or microchip, central processing unit symbol, glyph style pictogram on white background. Benchmarking sign for mobile concept and web design. Vector graphics. (Provided by Getty Images)" id="64" name="Google Shape;64;p14"/>
          <p:cNvPicPr preferRelativeResize="0"/>
          <p:nvPr/>
        </p:nvPicPr>
        <p:blipFill>
          <a:blip r:embed="rId3">
            <a:alphaModFix/>
          </a:blip>
          <a:stretch>
            <a:fillRect/>
          </a:stretch>
        </p:blipFill>
        <p:spPr>
          <a:xfrm>
            <a:off x="254850" y="2208775"/>
            <a:ext cx="2826598" cy="2826598"/>
          </a:xfrm>
          <a:prstGeom prst="rect">
            <a:avLst/>
          </a:prstGeom>
          <a:noFill/>
          <a:ln>
            <a:noFill/>
          </a:ln>
        </p:spPr>
      </p:pic>
      <p:pic>
        <p:nvPicPr>
          <p:cNvPr id="65" name="Google Shape;65;p14" title="Screenshot from 2025-11-30 22-52-48.png"/>
          <p:cNvPicPr preferRelativeResize="0"/>
          <p:nvPr/>
        </p:nvPicPr>
        <p:blipFill>
          <a:blip r:embed="rId4">
            <a:alphaModFix/>
          </a:blip>
          <a:stretch>
            <a:fillRect/>
          </a:stretch>
        </p:blipFill>
        <p:spPr>
          <a:xfrm>
            <a:off x="3819775" y="2260575"/>
            <a:ext cx="4907175" cy="2116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82" name="Shape 182"/>
        <p:cNvGrpSpPr/>
        <p:nvPr/>
      </p:nvGrpSpPr>
      <p:grpSpPr>
        <a:xfrm>
          <a:off x="0" y="0"/>
          <a:ext cx="0" cy="0"/>
          <a:chOff x="0" y="0"/>
          <a:chExt cx="0" cy="0"/>
        </a:xfrm>
      </p:grpSpPr>
      <p:sp>
        <p:nvSpPr>
          <p:cNvPr id="183" name="Google Shape;18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4" name="Google Shape;184;p32" title="Screenshot 2025-12-02 at 4.50.00 PM.png"/>
          <p:cNvPicPr preferRelativeResize="0"/>
          <p:nvPr/>
        </p:nvPicPr>
        <p:blipFill>
          <a:blip r:embed="rId3">
            <a:alphaModFix/>
          </a:blip>
          <a:stretch>
            <a:fillRect/>
          </a:stretch>
        </p:blipFill>
        <p:spPr>
          <a:xfrm>
            <a:off x="1360644" y="0"/>
            <a:ext cx="6422713"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88" name="Shape 188"/>
        <p:cNvGrpSpPr/>
        <p:nvPr/>
      </p:nvGrpSpPr>
      <p:grpSpPr>
        <a:xfrm>
          <a:off x="0" y="0"/>
          <a:ext cx="0" cy="0"/>
          <a:chOff x="0" y="0"/>
          <a:chExt cx="0" cy="0"/>
        </a:xfrm>
      </p:grpSpPr>
      <p:sp>
        <p:nvSpPr>
          <p:cNvPr id="189" name="Google Shape;189;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0" name="Google Shape;190;p33" title="Screenshot 2025-12-02 at 4.50.17 PM.png"/>
          <p:cNvPicPr preferRelativeResize="0"/>
          <p:nvPr/>
        </p:nvPicPr>
        <p:blipFill>
          <a:blip r:embed="rId3">
            <a:alphaModFix/>
          </a:blip>
          <a:stretch>
            <a:fillRect/>
          </a:stretch>
        </p:blipFill>
        <p:spPr>
          <a:xfrm>
            <a:off x="1267323" y="42125"/>
            <a:ext cx="6609356" cy="51435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94" name="Shape 194"/>
        <p:cNvGrpSpPr/>
        <p:nvPr/>
      </p:nvGrpSpPr>
      <p:grpSpPr>
        <a:xfrm>
          <a:off x="0" y="0"/>
          <a:ext cx="0" cy="0"/>
          <a:chOff x="0" y="0"/>
          <a:chExt cx="0" cy="0"/>
        </a:xfrm>
      </p:grpSpPr>
      <p:sp>
        <p:nvSpPr>
          <p:cNvPr id="195" name="Google Shape;19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6" name="Google Shape;196;p34" title="Screenshot 2025-12-02 at 4.50.31 PM.png"/>
          <p:cNvPicPr preferRelativeResize="0"/>
          <p:nvPr/>
        </p:nvPicPr>
        <p:blipFill>
          <a:blip r:embed="rId3">
            <a:alphaModFix/>
          </a:blip>
          <a:stretch>
            <a:fillRect/>
          </a:stretch>
        </p:blipFill>
        <p:spPr>
          <a:xfrm>
            <a:off x="1428475" y="1175013"/>
            <a:ext cx="6287049" cy="33713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200" name="Shape 200"/>
        <p:cNvGrpSpPr/>
        <p:nvPr/>
      </p:nvGrpSpPr>
      <p:grpSpPr>
        <a:xfrm>
          <a:off x="0" y="0"/>
          <a:ext cx="0" cy="0"/>
          <a:chOff x="0" y="0"/>
          <a:chExt cx="0" cy="0"/>
        </a:xfrm>
      </p:grpSpPr>
      <p:sp>
        <p:nvSpPr>
          <p:cNvPr id="201" name="Google Shape;201;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2" name="Google Shape;202;p35" title="Screenshot 2025-12-02 at 4.50.47 PM.png"/>
          <p:cNvPicPr preferRelativeResize="0"/>
          <p:nvPr/>
        </p:nvPicPr>
        <p:blipFill>
          <a:blip r:embed="rId3">
            <a:alphaModFix/>
          </a:blip>
          <a:stretch>
            <a:fillRect/>
          </a:stretch>
        </p:blipFill>
        <p:spPr>
          <a:xfrm>
            <a:off x="351686" y="309100"/>
            <a:ext cx="4331774" cy="4525276"/>
          </a:xfrm>
          <a:prstGeom prst="rect">
            <a:avLst/>
          </a:prstGeom>
          <a:noFill/>
          <a:ln>
            <a:noFill/>
          </a:ln>
        </p:spPr>
      </p:pic>
      <p:pic>
        <p:nvPicPr>
          <p:cNvPr id="203" name="Google Shape;203;p35" title="Screenshot 2025-12-02 at 4.51.37 PM.png"/>
          <p:cNvPicPr preferRelativeResize="0"/>
          <p:nvPr/>
        </p:nvPicPr>
        <p:blipFill>
          <a:blip r:embed="rId4">
            <a:alphaModFix/>
          </a:blip>
          <a:stretch>
            <a:fillRect/>
          </a:stretch>
        </p:blipFill>
        <p:spPr>
          <a:xfrm>
            <a:off x="4893000" y="390973"/>
            <a:ext cx="4070049" cy="761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207" name="Shape 207"/>
        <p:cNvGrpSpPr/>
        <p:nvPr/>
      </p:nvGrpSpPr>
      <p:grpSpPr>
        <a:xfrm>
          <a:off x="0" y="0"/>
          <a:ext cx="0" cy="0"/>
          <a:chOff x="0" y="0"/>
          <a:chExt cx="0" cy="0"/>
        </a:xfrm>
      </p:grpSpPr>
      <p:sp>
        <p:nvSpPr>
          <p:cNvPr id="208" name="Google Shape;208;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9" name="Google Shape;209;p36" title="Screenshot 2025-12-02 at 4.51.05 PM.png"/>
          <p:cNvPicPr preferRelativeResize="0"/>
          <p:nvPr/>
        </p:nvPicPr>
        <p:blipFill>
          <a:blip r:embed="rId3">
            <a:alphaModFix/>
          </a:blip>
          <a:stretch>
            <a:fillRect/>
          </a:stretch>
        </p:blipFill>
        <p:spPr>
          <a:xfrm>
            <a:off x="911568" y="1152475"/>
            <a:ext cx="7320859" cy="34164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path path="circle">
            <a:fillToRect b="50%" l="50%" r="50%" t="50%"/>
          </a:path>
          <a:tileRect/>
        </a:gradFill>
      </p:bgPr>
    </p:bg>
    <p:spTree>
      <p:nvGrpSpPr>
        <p:cNvPr id="213" name="Shape 213"/>
        <p:cNvGrpSpPr/>
        <p:nvPr/>
      </p:nvGrpSpPr>
      <p:grpSpPr>
        <a:xfrm>
          <a:off x="0" y="0"/>
          <a:ext cx="0" cy="0"/>
          <a:chOff x="0" y="0"/>
          <a:chExt cx="0" cy="0"/>
        </a:xfrm>
      </p:grpSpPr>
      <p:sp>
        <p:nvSpPr>
          <p:cNvPr id="214" name="Google Shape;21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Main.cpp</a:t>
            </a:r>
            <a:endParaRPr>
              <a:solidFill>
                <a:schemeClr val="lt1"/>
              </a:solidFill>
            </a:endParaRPr>
          </a:p>
        </p:txBody>
      </p:sp>
      <p:pic>
        <p:nvPicPr>
          <p:cNvPr id="215" name="Google Shape;215;p37" title="Screenshot 2025-12-02 at 4.28.54 PM.png"/>
          <p:cNvPicPr preferRelativeResize="0"/>
          <p:nvPr/>
        </p:nvPicPr>
        <p:blipFill>
          <a:blip r:embed="rId3">
            <a:alphaModFix/>
          </a:blip>
          <a:stretch>
            <a:fillRect/>
          </a:stretch>
        </p:blipFill>
        <p:spPr>
          <a:xfrm>
            <a:off x="1338550" y="1179300"/>
            <a:ext cx="6466897" cy="38209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path path="circle">
            <a:fillToRect b="50%" l="50%" r="50%" t="50%"/>
          </a:path>
          <a:tileRect/>
        </a:gradFill>
      </p:bgPr>
    </p:bg>
    <p:spTree>
      <p:nvGrpSpPr>
        <p:cNvPr id="219" name="Shape 219"/>
        <p:cNvGrpSpPr/>
        <p:nvPr/>
      </p:nvGrpSpPr>
      <p:grpSpPr>
        <a:xfrm>
          <a:off x="0" y="0"/>
          <a:ext cx="0" cy="0"/>
          <a:chOff x="0" y="0"/>
          <a:chExt cx="0" cy="0"/>
        </a:xfrm>
      </p:grpSpPr>
      <p:sp>
        <p:nvSpPr>
          <p:cNvPr id="220" name="Google Shape;220;p38"/>
          <p:cNvSpPr txBox="1"/>
          <p:nvPr>
            <p:ph type="title"/>
          </p:nvPr>
        </p:nvSpPr>
        <p:spPr>
          <a:xfrm>
            <a:off x="1797475" y="4267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Main.cpp</a:t>
            </a:r>
            <a:endParaRPr>
              <a:solidFill>
                <a:schemeClr val="lt1"/>
              </a:solidFill>
            </a:endParaRPr>
          </a:p>
        </p:txBody>
      </p:sp>
      <p:sp>
        <p:nvSpPr>
          <p:cNvPr id="221" name="Google Shape;221;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2" name="Google Shape;222;p38" title="Screenshot 2025-12-02 at 4.29.34 PM.png"/>
          <p:cNvPicPr preferRelativeResize="0"/>
          <p:nvPr/>
        </p:nvPicPr>
        <p:blipFill>
          <a:blip r:embed="rId3">
            <a:alphaModFix/>
          </a:blip>
          <a:stretch>
            <a:fillRect/>
          </a:stretch>
        </p:blipFill>
        <p:spPr>
          <a:xfrm>
            <a:off x="6236625" y="2862400"/>
            <a:ext cx="2236574" cy="1706475"/>
          </a:xfrm>
          <a:prstGeom prst="rect">
            <a:avLst/>
          </a:prstGeom>
          <a:noFill/>
          <a:ln>
            <a:noFill/>
          </a:ln>
        </p:spPr>
      </p:pic>
      <p:pic>
        <p:nvPicPr>
          <p:cNvPr id="223" name="Google Shape;223;p38" title="Screenshot 2025-12-02 at 4.31.58 PM.png"/>
          <p:cNvPicPr preferRelativeResize="0"/>
          <p:nvPr/>
        </p:nvPicPr>
        <p:blipFill>
          <a:blip r:embed="rId4">
            <a:alphaModFix/>
          </a:blip>
          <a:stretch>
            <a:fillRect/>
          </a:stretch>
        </p:blipFill>
        <p:spPr>
          <a:xfrm>
            <a:off x="10" y="0"/>
            <a:ext cx="3925680" cy="51435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path path="circle">
            <a:fillToRect b="50%" l="50%" r="50%" t="50%"/>
          </a:path>
          <a:tileRect/>
        </a:gradFill>
      </p:bgPr>
    </p:bg>
    <p:spTree>
      <p:nvGrpSpPr>
        <p:cNvPr id="227" name="Shape 227"/>
        <p:cNvGrpSpPr/>
        <p:nvPr/>
      </p:nvGrpSpPr>
      <p:grpSpPr>
        <a:xfrm>
          <a:off x="0" y="0"/>
          <a:ext cx="0" cy="0"/>
          <a:chOff x="0" y="0"/>
          <a:chExt cx="0" cy="0"/>
        </a:xfrm>
      </p:grpSpPr>
      <p:sp>
        <p:nvSpPr>
          <p:cNvPr id="228" name="Google Shape;22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FFFFFF"/>
                </a:solidFill>
              </a:rPr>
              <a:t>Pipeline</a:t>
            </a:r>
            <a:endParaRPr>
              <a:solidFill>
                <a:srgbClr val="FFFFFF"/>
              </a:solidFill>
            </a:endParaRPr>
          </a:p>
        </p:txBody>
      </p:sp>
      <p:sp>
        <p:nvSpPr>
          <p:cNvPr id="229" name="Google Shape;229;p39"/>
          <p:cNvSpPr txBox="1"/>
          <p:nvPr>
            <p:ph idx="1" type="body"/>
          </p:nvPr>
        </p:nvSpPr>
        <p:spPr>
          <a:xfrm>
            <a:off x="0" y="1198525"/>
            <a:ext cx="9047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chemeClr val="lt1"/>
                </a:solidFill>
              </a:rPr>
              <a:t>The Pipeline class is a C++ model of a 5-stage MIPS CPU pipeline that connects our main CPU components (register file, ALU, memory, and control unit) and moves instructions through the classic stages: fetch, decode, execute, memory access, and write-back.</a:t>
            </a:r>
            <a:endParaRPr sz="1200">
              <a:solidFill>
                <a:schemeClr val="lt1"/>
              </a:solidFill>
            </a:endParaRPr>
          </a:p>
          <a:p>
            <a:pPr indent="0" lvl="0" marL="0" rtl="0" algn="l">
              <a:spcBef>
                <a:spcPts val="1200"/>
              </a:spcBef>
              <a:spcAft>
                <a:spcPts val="0"/>
              </a:spcAft>
              <a:buNone/>
            </a:pPr>
            <a:r>
              <a:rPr i="1" lang="en" sz="1100">
                <a:solidFill>
                  <a:schemeClr val="lt1"/>
                </a:solidFill>
                <a:latin typeface="Courier New"/>
                <a:ea typeface="Courier New"/>
                <a:cs typeface="Courier New"/>
                <a:sym typeface="Courier New"/>
              </a:rPr>
              <a:t>// - Data and control flow through: IF → ID → EX → MEM → WB.</a:t>
            </a:r>
            <a:endParaRPr sz="1100">
              <a:solidFill>
                <a:schemeClr val="lt1"/>
              </a:solidFill>
              <a:latin typeface="Courier New"/>
              <a:ea typeface="Courier New"/>
              <a:cs typeface="Courier New"/>
              <a:sym typeface="Courier New"/>
            </a:endParaRPr>
          </a:p>
          <a:p>
            <a:pPr indent="0" lvl="0" marL="0" rtl="0" algn="l">
              <a:spcBef>
                <a:spcPts val="1200"/>
              </a:spcBef>
              <a:spcAft>
                <a:spcPts val="0"/>
              </a:spcAft>
              <a:buNone/>
            </a:pPr>
            <a:r>
              <a:rPr i="1" lang="en" sz="1100">
                <a:solidFill>
                  <a:schemeClr val="lt1"/>
                </a:solidFill>
                <a:latin typeface="Courier New"/>
                <a:ea typeface="Courier New"/>
                <a:cs typeface="Courier New"/>
                <a:sym typeface="Courier New"/>
              </a:rPr>
              <a:t>// - Between each pair of stages, </a:t>
            </a:r>
            <a:endParaRPr i="1" sz="1100">
              <a:solidFill>
                <a:schemeClr val="lt1"/>
              </a:solidFill>
              <a:latin typeface="Courier New"/>
              <a:ea typeface="Courier New"/>
              <a:cs typeface="Courier New"/>
              <a:sym typeface="Courier New"/>
            </a:endParaRPr>
          </a:p>
          <a:p>
            <a:pPr indent="0" lvl="0" marL="0" rtl="0" algn="l">
              <a:spcBef>
                <a:spcPts val="1200"/>
              </a:spcBef>
              <a:spcAft>
                <a:spcPts val="0"/>
              </a:spcAft>
              <a:buNone/>
            </a:pPr>
            <a:r>
              <a:rPr i="1" lang="en" sz="1100">
                <a:solidFill>
                  <a:schemeClr val="lt1"/>
                </a:solidFill>
                <a:latin typeface="Courier New"/>
                <a:ea typeface="Courier New"/>
                <a:cs typeface="Courier New"/>
                <a:sym typeface="Courier New"/>
              </a:rPr>
              <a:t>a pipeline register stores the outputs of one stage</a:t>
            </a:r>
            <a:endParaRPr sz="1200">
              <a:solidFill>
                <a:schemeClr val="lt1"/>
              </a:solidFill>
            </a:endParaRPr>
          </a:p>
          <a:p>
            <a:pPr indent="0" lvl="0" marL="0" rtl="0" algn="l">
              <a:spcBef>
                <a:spcPts val="1200"/>
              </a:spcBef>
              <a:spcAft>
                <a:spcPts val="1200"/>
              </a:spcAft>
              <a:buNone/>
            </a:pPr>
            <a:r>
              <a:t/>
            </a:r>
            <a:endParaRPr sz="1200">
              <a:solidFill>
                <a:schemeClr val="lt1"/>
              </a:solidFill>
            </a:endParaRPr>
          </a:p>
        </p:txBody>
      </p:sp>
      <p:pic>
        <p:nvPicPr>
          <p:cNvPr id="230" name="Google Shape;230;p39" title="Screenshot from 2025-12-02 16-50-24.png"/>
          <p:cNvPicPr preferRelativeResize="0"/>
          <p:nvPr/>
        </p:nvPicPr>
        <p:blipFill>
          <a:blip r:embed="rId3">
            <a:alphaModFix/>
          </a:blip>
          <a:stretch>
            <a:fillRect/>
          </a:stretch>
        </p:blipFill>
        <p:spPr>
          <a:xfrm>
            <a:off x="5278900" y="1791800"/>
            <a:ext cx="3614475" cy="32655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path path="circle">
            <a:fillToRect b="50%" l="50%" r="50%" t="50%"/>
          </a:path>
          <a:tileRect/>
        </a:gradFill>
      </p:bgPr>
    </p:bg>
    <p:spTree>
      <p:nvGrpSpPr>
        <p:cNvPr id="234" name="Shape 234"/>
        <p:cNvGrpSpPr/>
        <p:nvPr/>
      </p:nvGrpSpPr>
      <p:grpSpPr>
        <a:xfrm>
          <a:off x="0" y="0"/>
          <a:ext cx="0" cy="0"/>
          <a:chOff x="0" y="0"/>
          <a:chExt cx="0" cy="0"/>
        </a:xfrm>
      </p:grpSpPr>
      <p:sp>
        <p:nvSpPr>
          <p:cNvPr id="235" name="Google Shape;23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2"/>
                </a:solidFill>
              </a:rPr>
              <a:t>Pipeline</a:t>
            </a:r>
            <a:endParaRPr>
              <a:solidFill>
                <a:schemeClr val="lt2"/>
              </a:solidFill>
            </a:endParaRPr>
          </a:p>
        </p:txBody>
      </p:sp>
      <p:sp>
        <p:nvSpPr>
          <p:cNvPr id="236" name="Google Shape;236;p40"/>
          <p:cNvSpPr txBox="1"/>
          <p:nvPr>
            <p:ph idx="1" type="body"/>
          </p:nvPr>
        </p:nvSpPr>
        <p:spPr>
          <a:xfrm>
            <a:off x="311700" y="1152475"/>
            <a:ext cx="48933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IF/ID register: Holds the fetched instruction and related data as it moves from Instruction Fetch to Instruction Decode.</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ID/EX register: Holds decoded instruction fields, register values, and control signals as the instruction moves from Decode to Execute.</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EX/MEM register: Holds ALU results and control information as the instruction moves from Execute to Memory Access.</a:t>
            </a:r>
            <a:endParaRPr sz="1200">
              <a:solidFill>
                <a:srgbClr val="FFFFFF"/>
              </a:solidFill>
              <a:latin typeface="Roboto"/>
              <a:ea typeface="Roboto"/>
              <a:cs typeface="Roboto"/>
              <a:sym typeface="Roboto"/>
            </a:endParaRPr>
          </a:p>
          <a:p>
            <a:pPr indent="-304800" lvl="0" marL="457200" rtl="0" algn="l">
              <a:spcBef>
                <a:spcPts val="0"/>
              </a:spcBef>
              <a:spcAft>
                <a:spcPts val="0"/>
              </a:spcAft>
              <a:buClr>
                <a:srgbClr val="FFFFFF"/>
              </a:buClr>
              <a:buSzPts val="1200"/>
              <a:buFont typeface="Roboto"/>
              <a:buChar char="●"/>
            </a:pPr>
            <a:r>
              <a:rPr lang="en" sz="1200">
                <a:solidFill>
                  <a:srgbClr val="FFFFFF"/>
                </a:solidFill>
                <a:latin typeface="Roboto"/>
                <a:ea typeface="Roboto"/>
                <a:cs typeface="Roboto"/>
                <a:sym typeface="Roboto"/>
              </a:rPr>
              <a:t>MEM/WB register: Holds data read from memory or ALU results as the instruction moves from Memory Access to Write Back.</a:t>
            </a:r>
            <a:endParaRPr sz="1200">
              <a:solidFill>
                <a:srgbClr val="FFFFFF"/>
              </a:solidFill>
              <a:latin typeface="Roboto"/>
              <a:ea typeface="Roboto"/>
              <a:cs typeface="Roboto"/>
              <a:sym typeface="Roboto"/>
            </a:endParaRPr>
          </a:p>
          <a:p>
            <a:pPr indent="0" lvl="0" marL="0" rtl="0" algn="l">
              <a:spcBef>
                <a:spcPts val="0"/>
              </a:spcBef>
              <a:spcAft>
                <a:spcPts val="1200"/>
              </a:spcAft>
              <a:buNone/>
            </a:pPr>
            <a:r>
              <a:t/>
            </a:r>
            <a:endParaRPr sz="1200">
              <a:solidFill>
                <a:srgbClr val="FFFFFF"/>
              </a:solidFill>
            </a:endParaRPr>
          </a:p>
        </p:txBody>
      </p:sp>
      <p:pic>
        <p:nvPicPr>
          <p:cNvPr id="237" name="Google Shape;237;p40" title="Screenshot from 2025-12-02 16-50-24.png"/>
          <p:cNvPicPr preferRelativeResize="0"/>
          <p:nvPr/>
        </p:nvPicPr>
        <p:blipFill rotWithShape="1">
          <a:blip r:embed="rId3">
            <a:alphaModFix/>
          </a:blip>
          <a:srcRect b="0" l="0" r="-3573" t="0"/>
          <a:stretch/>
        </p:blipFill>
        <p:spPr>
          <a:xfrm>
            <a:off x="5205000" y="1152463"/>
            <a:ext cx="4079899" cy="36860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path path="circle">
            <a:fillToRect b="50%" l="50%" r="50%" t="50%"/>
          </a:path>
          <a:tileRect/>
        </a:gradFill>
      </p:bgPr>
    </p:bg>
    <p:spTree>
      <p:nvGrpSpPr>
        <p:cNvPr id="241" name="Shape 241"/>
        <p:cNvGrpSpPr/>
        <p:nvPr/>
      </p:nvGrpSpPr>
      <p:grpSpPr>
        <a:xfrm>
          <a:off x="0" y="0"/>
          <a:ext cx="0" cy="0"/>
          <a:chOff x="0" y="0"/>
          <a:chExt cx="0" cy="0"/>
        </a:xfrm>
      </p:grpSpPr>
      <p:sp>
        <p:nvSpPr>
          <p:cNvPr id="242" name="Google Shape;242;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2"/>
                </a:solidFill>
              </a:rPr>
              <a:t>Pipeline</a:t>
            </a:r>
            <a:endParaRPr>
              <a:solidFill>
                <a:schemeClr val="lt2"/>
              </a:solidFill>
            </a:endParaRPr>
          </a:p>
        </p:txBody>
      </p:sp>
      <p:sp>
        <p:nvSpPr>
          <p:cNvPr id="243" name="Google Shape;243;p41"/>
          <p:cNvSpPr txBox="1"/>
          <p:nvPr>
            <p:ph idx="1" type="body"/>
          </p:nvPr>
        </p:nvSpPr>
        <p:spPr>
          <a:xfrm>
            <a:off x="311700" y="1152475"/>
            <a:ext cx="4893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sz="1200">
              <a:solidFill>
                <a:srgbClr val="FFFFFF"/>
              </a:solidFill>
            </a:endParaRPr>
          </a:p>
        </p:txBody>
      </p:sp>
      <p:pic>
        <p:nvPicPr>
          <p:cNvPr id="244" name="Google Shape;244;p41" title="Screenshot from 2025-12-02 16-15-52.png"/>
          <p:cNvPicPr preferRelativeResize="0"/>
          <p:nvPr/>
        </p:nvPicPr>
        <p:blipFill>
          <a:blip r:embed="rId3">
            <a:alphaModFix/>
          </a:blip>
          <a:stretch>
            <a:fillRect/>
          </a:stretch>
        </p:blipFill>
        <p:spPr>
          <a:xfrm>
            <a:off x="2015788" y="1017725"/>
            <a:ext cx="5112425" cy="41205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Generated Image December 01, 2025 - 7:39PM.png" id="72" name="Google Shape;72;p15"/>
          <p:cNvPicPr preferRelativeResize="0"/>
          <p:nvPr/>
        </p:nvPicPr>
        <p:blipFill rotWithShape="1">
          <a:blip r:embed="rId3">
            <a:alphaModFix/>
          </a:blip>
          <a:srcRect b="7149" l="0" r="5624" t="0"/>
          <a:stretch/>
        </p:blipFill>
        <p:spPr>
          <a:xfrm>
            <a:off x="152400" y="273600"/>
            <a:ext cx="3738675" cy="4295275"/>
          </a:xfrm>
          <a:prstGeom prst="rect">
            <a:avLst/>
          </a:prstGeom>
          <a:noFill/>
          <a:ln>
            <a:noFill/>
          </a:ln>
        </p:spPr>
      </p:pic>
      <p:pic>
        <p:nvPicPr>
          <p:cNvPr id="73" name="Google Shape;73;p15"/>
          <p:cNvPicPr preferRelativeResize="0"/>
          <p:nvPr/>
        </p:nvPicPr>
        <p:blipFill>
          <a:blip r:embed="rId4">
            <a:alphaModFix/>
          </a:blip>
          <a:stretch>
            <a:fillRect/>
          </a:stretch>
        </p:blipFill>
        <p:spPr>
          <a:xfrm>
            <a:off x="3951850" y="273600"/>
            <a:ext cx="4529425" cy="4295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path path="circle">
            <a:fillToRect b="50%" l="50%" r="50%" t="50%"/>
          </a:path>
          <a:tileRect/>
        </a:gradFill>
      </p:bgPr>
    </p:bg>
    <p:spTree>
      <p:nvGrpSpPr>
        <p:cNvPr id="248" name="Shape 248"/>
        <p:cNvGrpSpPr/>
        <p:nvPr/>
      </p:nvGrpSpPr>
      <p:grpSpPr>
        <a:xfrm>
          <a:off x="0" y="0"/>
          <a:ext cx="0" cy="0"/>
          <a:chOff x="0" y="0"/>
          <a:chExt cx="0" cy="0"/>
        </a:xfrm>
      </p:grpSpPr>
      <p:sp>
        <p:nvSpPr>
          <p:cNvPr id="249" name="Google Shape;249;p42"/>
          <p:cNvSpPr txBox="1"/>
          <p:nvPr>
            <p:ph type="title"/>
          </p:nvPr>
        </p:nvSpPr>
        <p:spPr>
          <a:xfrm>
            <a:off x="2787900" y="4860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Input </a:t>
            </a:r>
            <a:endParaRPr>
              <a:solidFill>
                <a:schemeClr val="lt1"/>
              </a:solidFill>
            </a:endParaRPr>
          </a:p>
        </p:txBody>
      </p:sp>
      <p:sp>
        <p:nvSpPr>
          <p:cNvPr id="250" name="Google Shape;250;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1" name="Google Shape;251;p42" title="Screenshot 2025-12-02 at 4.24.46 PM.png"/>
          <p:cNvPicPr preferRelativeResize="0"/>
          <p:nvPr/>
        </p:nvPicPr>
        <p:blipFill>
          <a:blip r:embed="rId3">
            <a:alphaModFix/>
          </a:blip>
          <a:stretch>
            <a:fillRect/>
          </a:stretch>
        </p:blipFill>
        <p:spPr>
          <a:xfrm>
            <a:off x="360974" y="566975"/>
            <a:ext cx="5096073" cy="437475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path path="circle">
            <a:fillToRect b="50%" l="50%" r="50%" t="50%"/>
          </a:path>
          <a:tileRect/>
        </a:gradFill>
      </p:bgPr>
    </p:bg>
    <p:spTree>
      <p:nvGrpSpPr>
        <p:cNvPr id="255" name="Shape 255"/>
        <p:cNvGrpSpPr/>
        <p:nvPr/>
      </p:nvGrpSpPr>
      <p:grpSpPr>
        <a:xfrm>
          <a:off x="0" y="0"/>
          <a:ext cx="0" cy="0"/>
          <a:chOff x="0" y="0"/>
          <a:chExt cx="0" cy="0"/>
        </a:xfrm>
      </p:grpSpPr>
      <p:sp>
        <p:nvSpPr>
          <p:cNvPr id="256" name="Google Shape;256;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Input</a:t>
            </a:r>
            <a:endParaRPr>
              <a:solidFill>
                <a:schemeClr val="lt1"/>
              </a:solidFill>
            </a:endParaRPr>
          </a:p>
        </p:txBody>
      </p:sp>
      <p:sp>
        <p:nvSpPr>
          <p:cNvPr id="257" name="Google Shape;257;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8" name="Google Shape;258;p43" title="Screenshot 2025-12-02 at 4.25.11 PM.png"/>
          <p:cNvPicPr preferRelativeResize="0"/>
          <p:nvPr/>
        </p:nvPicPr>
        <p:blipFill>
          <a:blip r:embed="rId3">
            <a:alphaModFix/>
          </a:blip>
          <a:stretch>
            <a:fillRect/>
          </a:stretch>
        </p:blipFill>
        <p:spPr>
          <a:xfrm>
            <a:off x="12" y="0"/>
            <a:ext cx="3789525" cy="5143499"/>
          </a:xfrm>
          <a:prstGeom prst="rect">
            <a:avLst/>
          </a:prstGeom>
          <a:noFill/>
          <a:ln>
            <a:noFill/>
          </a:ln>
        </p:spPr>
      </p:pic>
      <p:pic>
        <p:nvPicPr>
          <p:cNvPr id="259" name="Google Shape;259;p43" title="Screenshot 2025-12-02 at 4.25.21 PM.png"/>
          <p:cNvPicPr preferRelativeResize="0"/>
          <p:nvPr/>
        </p:nvPicPr>
        <p:blipFill>
          <a:blip r:embed="rId4">
            <a:alphaModFix/>
          </a:blip>
          <a:stretch>
            <a:fillRect/>
          </a:stretch>
        </p:blipFill>
        <p:spPr>
          <a:xfrm>
            <a:off x="5492950" y="2953225"/>
            <a:ext cx="3522576" cy="2008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path path="circle">
            <a:fillToRect b="50%" l="50%" r="50%" t="50%"/>
          </a:path>
          <a:tileRect/>
        </a:gradFill>
      </p:bgPr>
    </p:bg>
    <p:spTree>
      <p:nvGrpSpPr>
        <p:cNvPr id="263" name="Shape 263"/>
        <p:cNvGrpSpPr/>
        <p:nvPr/>
      </p:nvGrpSpPr>
      <p:grpSpPr>
        <a:xfrm>
          <a:off x="0" y="0"/>
          <a:ext cx="0" cy="0"/>
          <a:chOff x="0" y="0"/>
          <a:chExt cx="0" cy="0"/>
        </a:xfrm>
      </p:grpSpPr>
      <p:sp>
        <p:nvSpPr>
          <p:cNvPr id="264" name="Google Shape;264;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5" name="Google Shape;265;p44" title="Screenshot 2025-12-02 at 4.27.15 PM.png"/>
          <p:cNvPicPr preferRelativeResize="0"/>
          <p:nvPr/>
        </p:nvPicPr>
        <p:blipFill>
          <a:blip r:embed="rId3">
            <a:alphaModFix/>
          </a:blip>
          <a:stretch>
            <a:fillRect/>
          </a:stretch>
        </p:blipFill>
        <p:spPr>
          <a:xfrm>
            <a:off x="4007757" y="0"/>
            <a:ext cx="5136235" cy="5143500"/>
          </a:xfrm>
          <a:prstGeom prst="rect">
            <a:avLst/>
          </a:prstGeom>
          <a:noFill/>
          <a:ln>
            <a:noFill/>
          </a:ln>
        </p:spPr>
      </p:pic>
      <p:sp>
        <p:nvSpPr>
          <p:cNvPr id="266" name="Google Shape;266;p44"/>
          <p:cNvSpPr txBox="1"/>
          <p:nvPr>
            <p:ph type="title"/>
          </p:nvPr>
        </p:nvSpPr>
        <p:spPr>
          <a:xfrm>
            <a:off x="-1586825" y="11524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Output</a:t>
            </a:r>
            <a:endParaRPr>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path path="circle">
            <a:fillToRect b="50%" l="50%" r="50%" t="50%"/>
          </a:path>
          <a:tileRect/>
        </a:gradFill>
      </p:bgPr>
    </p:bg>
    <p:spTree>
      <p:nvGrpSpPr>
        <p:cNvPr id="270" name="Shape 270"/>
        <p:cNvGrpSpPr/>
        <p:nvPr/>
      </p:nvGrpSpPr>
      <p:grpSpPr>
        <a:xfrm>
          <a:off x="0" y="0"/>
          <a:ext cx="0" cy="0"/>
          <a:chOff x="0" y="0"/>
          <a:chExt cx="0" cy="0"/>
        </a:xfrm>
      </p:grpSpPr>
      <p:sp>
        <p:nvSpPr>
          <p:cNvPr id="271" name="Google Shape;271;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72" name="Google Shape;272;p45"/>
          <p:cNvSpPr txBox="1"/>
          <p:nvPr>
            <p:ph type="title"/>
          </p:nvPr>
        </p:nvSpPr>
        <p:spPr>
          <a:xfrm>
            <a:off x="-1742725" y="3362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Output (Debug)</a:t>
            </a:r>
            <a:endParaRPr>
              <a:solidFill>
                <a:schemeClr val="lt1"/>
              </a:solidFill>
            </a:endParaRPr>
          </a:p>
        </p:txBody>
      </p:sp>
      <p:pic>
        <p:nvPicPr>
          <p:cNvPr id="273" name="Google Shape;273;p45" title="Screenshot 2025-12-02 at 4.27.53 PM.png"/>
          <p:cNvPicPr preferRelativeResize="0"/>
          <p:nvPr/>
        </p:nvPicPr>
        <p:blipFill>
          <a:blip r:embed="rId3">
            <a:alphaModFix/>
          </a:blip>
          <a:stretch>
            <a:fillRect/>
          </a:stretch>
        </p:blipFill>
        <p:spPr>
          <a:xfrm>
            <a:off x="4478130" y="0"/>
            <a:ext cx="3776239" cy="51434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path path="circle">
            <a:fillToRect b="50%" l="50%" r="50%" t="50%"/>
          </a:path>
          <a:tileRect/>
        </a:gradFill>
      </p:bgPr>
    </p:bg>
    <p:spTree>
      <p:nvGrpSpPr>
        <p:cNvPr id="277" name="Shape 277"/>
        <p:cNvGrpSpPr/>
        <p:nvPr/>
      </p:nvGrpSpPr>
      <p:grpSpPr>
        <a:xfrm>
          <a:off x="0" y="0"/>
          <a:ext cx="0" cy="0"/>
          <a:chOff x="0" y="0"/>
          <a:chExt cx="0" cy="0"/>
        </a:xfrm>
      </p:grpSpPr>
      <p:sp>
        <p:nvSpPr>
          <p:cNvPr id="278" name="Google Shape;278;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9" name="Google Shape;279;p46" title="Screenshot 2025-12-02 at 5.20.49 PM.png"/>
          <p:cNvPicPr preferRelativeResize="0"/>
          <p:nvPr/>
        </p:nvPicPr>
        <p:blipFill>
          <a:blip r:embed="rId3">
            <a:alphaModFix/>
          </a:blip>
          <a:stretch>
            <a:fillRect/>
          </a:stretch>
        </p:blipFill>
        <p:spPr>
          <a:xfrm>
            <a:off x="3" y="0"/>
            <a:ext cx="8360274" cy="5143500"/>
          </a:xfrm>
          <a:prstGeom prst="rect">
            <a:avLst/>
          </a:prstGeom>
          <a:noFill/>
          <a:ln>
            <a:noFill/>
          </a:ln>
        </p:spPr>
      </p:pic>
      <p:sp>
        <p:nvSpPr>
          <p:cNvPr id="280" name="Google Shape;280;p46"/>
          <p:cNvSpPr txBox="1"/>
          <p:nvPr>
            <p:ph type="title"/>
          </p:nvPr>
        </p:nvSpPr>
        <p:spPr>
          <a:xfrm>
            <a:off x="1346675" y="645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Building with Make</a:t>
            </a:r>
            <a:endParaRPr>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D4D4D"/>
            </a:gs>
            <a:gs pos="100000">
              <a:srgbClr val="000000"/>
            </a:gs>
          </a:gsLst>
          <a:path path="circle">
            <a:fillToRect b="50%" l="50%" r="50%" t="50%"/>
          </a:path>
          <a:tileRect/>
        </a:gradFill>
      </p:bgPr>
    </p:bg>
    <p:spTree>
      <p:nvGrpSpPr>
        <p:cNvPr id="284" name="Shape 284"/>
        <p:cNvGrpSpPr/>
        <p:nvPr/>
      </p:nvGrpSpPr>
      <p:grpSpPr>
        <a:xfrm>
          <a:off x="0" y="0"/>
          <a:ext cx="0" cy="0"/>
          <a:chOff x="0" y="0"/>
          <a:chExt cx="0" cy="0"/>
        </a:xfrm>
      </p:grpSpPr>
      <p:sp>
        <p:nvSpPr>
          <p:cNvPr id="285" name="Google Shape;285;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86" name="Google Shape;286;p47"/>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Any Questions?</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 name="Google Shape;80;p16"/>
          <p:cNvPicPr preferRelativeResize="0"/>
          <p:nvPr/>
        </p:nvPicPr>
        <p:blipFill>
          <a:blip r:embed="rId3">
            <a:alphaModFix/>
          </a:blip>
          <a:stretch>
            <a:fillRect/>
          </a:stretch>
        </p:blipFill>
        <p:spPr>
          <a:xfrm>
            <a:off x="0" y="41475"/>
            <a:ext cx="9144001" cy="50605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6" name="Google Shape;86;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7" name="Google Shape;87;p17" title="Screenshot 2025-12-01 at 8.48.55 PM.png"/>
          <p:cNvPicPr preferRelativeResize="0"/>
          <p:nvPr/>
        </p:nvPicPr>
        <p:blipFill>
          <a:blip r:embed="rId3">
            <a:alphaModFix/>
          </a:blip>
          <a:stretch>
            <a:fillRect/>
          </a:stretch>
        </p:blipFill>
        <p:spPr>
          <a:xfrm>
            <a:off x="63159" y="0"/>
            <a:ext cx="9017682" cy="51435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3" name="Google Shape;93;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Your slides should be first if you are presenting the introduction</a:t>
            </a:r>
            <a:endParaRPr/>
          </a:p>
        </p:txBody>
      </p:sp>
      <p:pic>
        <p:nvPicPr>
          <p:cNvPr id="94" name="Google Shape;94;p18" title="Screenshot 2025-12-01 at 8.52.08 PM.png"/>
          <p:cNvPicPr preferRelativeResize="0"/>
          <p:nvPr/>
        </p:nvPicPr>
        <p:blipFill>
          <a:blip r:embed="rId3">
            <a:alphaModFix/>
          </a:blip>
          <a:stretch>
            <a:fillRect/>
          </a:stretch>
        </p:blipFill>
        <p:spPr>
          <a:xfrm>
            <a:off x="-592978" y="-190500"/>
            <a:ext cx="8907307" cy="51435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Class and Function Declarations</a:t>
            </a:r>
            <a:endParaRPr/>
          </a:p>
        </p:txBody>
      </p:sp>
      <p:sp>
        <p:nvSpPr>
          <p:cNvPr id="100" name="Google Shape;10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1" name="Google Shape;101;p19" title="Screenshot 2025-12-01 at 8.52.51 PM.png"/>
          <p:cNvPicPr preferRelativeResize="0"/>
          <p:nvPr/>
        </p:nvPicPr>
        <p:blipFill>
          <a:blip r:embed="rId3">
            <a:alphaModFix/>
          </a:blip>
          <a:stretch>
            <a:fillRect/>
          </a:stretch>
        </p:blipFill>
        <p:spPr>
          <a:xfrm>
            <a:off x="0" y="1236225"/>
            <a:ext cx="9143998" cy="3799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05" name="Shape 105"/>
        <p:cNvGrpSpPr/>
        <p:nvPr/>
      </p:nvGrpSpPr>
      <p:grpSpPr>
        <a:xfrm>
          <a:off x="0" y="0"/>
          <a:ext cx="0" cy="0"/>
          <a:chOff x="0" y="0"/>
          <a:chExt cx="0" cy="0"/>
        </a:xfrm>
      </p:grpSpPr>
      <p:sp>
        <p:nvSpPr>
          <p:cNvPr id="106" name="Google Shape;106;p20"/>
          <p:cNvSpPr txBox="1"/>
          <p:nvPr>
            <p:ph type="title"/>
          </p:nvPr>
        </p:nvSpPr>
        <p:spPr>
          <a:xfrm>
            <a:off x="83625" y="801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Register File</a:t>
            </a:r>
            <a:endParaRPr>
              <a:solidFill>
                <a:schemeClr val="lt1"/>
              </a:solidFill>
            </a:endParaRPr>
          </a:p>
        </p:txBody>
      </p:sp>
      <p:pic>
        <p:nvPicPr>
          <p:cNvPr id="107" name="Google Shape;107;p20"/>
          <p:cNvPicPr preferRelativeResize="0"/>
          <p:nvPr/>
        </p:nvPicPr>
        <p:blipFill>
          <a:blip r:embed="rId3">
            <a:alphaModFix/>
          </a:blip>
          <a:stretch>
            <a:fillRect/>
          </a:stretch>
        </p:blipFill>
        <p:spPr>
          <a:xfrm>
            <a:off x="701300" y="4019025"/>
            <a:ext cx="7637800" cy="1024200"/>
          </a:xfrm>
          <a:prstGeom prst="rect">
            <a:avLst/>
          </a:prstGeom>
          <a:noFill/>
          <a:ln>
            <a:noFill/>
          </a:ln>
        </p:spPr>
      </p:pic>
      <p:sp>
        <p:nvSpPr>
          <p:cNvPr id="108" name="Google Shape;108;p20"/>
          <p:cNvSpPr txBox="1"/>
          <p:nvPr/>
        </p:nvSpPr>
        <p:spPr>
          <a:xfrm>
            <a:off x="264600" y="711650"/>
            <a:ext cx="3537600" cy="31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rPr>
              <a:t>This is the RegisterFile class</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It includes a array named regArr which we are using as our register.</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The regNames array in the cpp file is a constant array that holds the names of every register.</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The read function is how information rom the register is viewed and used. </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The write function is how the register is updated.</a:t>
            </a:r>
            <a:endParaRPr sz="1200">
              <a:solidFill>
                <a:schemeClr val="lt1"/>
              </a:solidFill>
            </a:endParaRPr>
          </a:p>
          <a:p>
            <a:pPr indent="0" lvl="0" marL="0" rtl="0" algn="l">
              <a:spcBef>
                <a:spcPts val="0"/>
              </a:spcBef>
              <a:spcAft>
                <a:spcPts val="0"/>
              </a:spcAft>
              <a:buNone/>
            </a:pPr>
            <a:r>
              <a:t/>
            </a:r>
            <a:endParaRPr sz="1200">
              <a:solidFill>
                <a:schemeClr val="lt1"/>
              </a:solidFill>
            </a:endParaRPr>
          </a:p>
          <a:p>
            <a:pPr indent="0" lvl="0" marL="0" rtl="0" algn="l">
              <a:spcBef>
                <a:spcPts val="0"/>
              </a:spcBef>
              <a:spcAft>
                <a:spcPts val="0"/>
              </a:spcAft>
              <a:buNone/>
            </a:pPr>
            <a:r>
              <a:rPr lang="en" sz="1200">
                <a:solidFill>
                  <a:schemeClr val="lt1"/>
                </a:solidFill>
              </a:rPr>
              <a:t>The print function prints the information in the register. It prints the name o the register, then the value, and then the binary value, The </a:t>
            </a:r>
            <a:r>
              <a:rPr lang="en" sz="1200">
                <a:solidFill>
                  <a:schemeClr val="lt1"/>
                </a:solidFill>
              </a:rPr>
              <a:t>binary</a:t>
            </a:r>
            <a:r>
              <a:rPr lang="en" sz="1200">
                <a:solidFill>
                  <a:schemeClr val="lt1"/>
                </a:solidFill>
              </a:rPr>
              <a:t> value is obtained by using makeBinary</a:t>
            </a:r>
            <a:endParaRPr sz="1200">
              <a:solidFill>
                <a:schemeClr val="lt1"/>
              </a:solidFill>
            </a:endParaRPr>
          </a:p>
          <a:p>
            <a:pPr indent="0" lvl="0" marL="0" rtl="0" algn="l">
              <a:spcBef>
                <a:spcPts val="0"/>
              </a:spcBef>
              <a:spcAft>
                <a:spcPts val="0"/>
              </a:spcAft>
              <a:buNone/>
            </a:pPr>
            <a:r>
              <a:t/>
            </a:r>
            <a:endParaRPr sz="1200">
              <a:solidFill>
                <a:schemeClr val="lt1"/>
              </a:solidFill>
            </a:endParaRPr>
          </a:p>
        </p:txBody>
      </p:sp>
      <p:pic>
        <p:nvPicPr>
          <p:cNvPr id="109" name="Google Shape;109;p20"/>
          <p:cNvPicPr preferRelativeResize="0"/>
          <p:nvPr/>
        </p:nvPicPr>
        <p:blipFill>
          <a:blip r:embed="rId4">
            <a:alphaModFix/>
          </a:blip>
          <a:stretch>
            <a:fillRect/>
          </a:stretch>
        </p:blipFill>
        <p:spPr>
          <a:xfrm>
            <a:off x="3802048" y="652798"/>
            <a:ext cx="4924009" cy="32852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424242"/>
            </a:gs>
            <a:gs pos="100000">
              <a:srgbClr val="010101"/>
            </a:gs>
          </a:gsLst>
          <a:path path="circle">
            <a:fillToRect b="50%" l="50%" r="50%" t="50%"/>
          </a:path>
          <a:tileRect/>
        </a:gradFill>
      </p:bgPr>
    </p:bg>
    <p:spTree>
      <p:nvGrpSpPr>
        <p:cNvPr id="113" name="Shape 113"/>
        <p:cNvGrpSpPr/>
        <p:nvPr/>
      </p:nvGrpSpPr>
      <p:grpSpPr>
        <a:xfrm>
          <a:off x="0" y="0"/>
          <a:ext cx="0" cy="0"/>
          <a:chOff x="0" y="0"/>
          <a:chExt cx="0" cy="0"/>
        </a:xfrm>
      </p:grpSpPr>
      <p:sp>
        <p:nvSpPr>
          <p:cNvPr id="114" name="Google Shape;114;p21"/>
          <p:cNvSpPr txBox="1"/>
          <p:nvPr>
            <p:ph type="title"/>
          </p:nvPr>
        </p:nvSpPr>
        <p:spPr>
          <a:xfrm>
            <a:off x="83625"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chemeClr val="lt1"/>
                </a:solidFill>
              </a:rPr>
              <a:t>Register File</a:t>
            </a:r>
            <a:endParaRPr>
              <a:solidFill>
                <a:schemeClr val="lt1"/>
              </a:solidFill>
            </a:endParaRPr>
          </a:p>
        </p:txBody>
      </p:sp>
      <p:pic>
        <p:nvPicPr>
          <p:cNvPr id="115" name="Google Shape;115;p21"/>
          <p:cNvPicPr preferRelativeResize="0"/>
          <p:nvPr/>
        </p:nvPicPr>
        <p:blipFill>
          <a:blip r:embed="rId3">
            <a:alphaModFix/>
          </a:blip>
          <a:stretch>
            <a:fillRect/>
          </a:stretch>
        </p:blipFill>
        <p:spPr>
          <a:xfrm>
            <a:off x="560000" y="1061075"/>
            <a:ext cx="8023999" cy="3021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